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308" r:id="rId6"/>
    <p:sldId id="380" r:id="rId7"/>
    <p:sldId id="377" r:id="rId8"/>
    <p:sldId id="356" r:id="rId9"/>
    <p:sldId id="347" r:id="rId10"/>
    <p:sldId id="439" r:id="rId11"/>
    <p:sldId id="449" r:id="rId12"/>
    <p:sldId id="413" r:id="rId13"/>
    <p:sldId id="452" r:id="rId14"/>
    <p:sldId id="453" r:id="rId15"/>
    <p:sldId id="322" r:id="rId16"/>
    <p:sldId id="359" r:id="rId17"/>
    <p:sldId id="446" r:id="rId18"/>
    <p:sldId id="447" r:id="rId19"/>
    <p:sldId id="455" r:id="rId20"/>
    <p:sldId id="454" r:id="rId21"/>
    <p:sldId id="323" r:id="rId22"/>
    <p:sldId id="334" r:id="rId23"/>
    <p:sldId id="305" r:id="rId24"/>
  </p:sldIdLst>
  <p:sldSz cx="12192000" cy="6858000"/>
  <p:notesSz cx="6858000" cy="9144000"/>
  <p:embeddedFontLst>
    <p:embeddedFont>
      <p:font typeface="Abril Fatface" panose="02000503000000020003" pitchFamily="2" charset="0"/>
      <p:regular r:id="rId26"/>
    </p:embeddedFont>
    <p:embeddedFont>
      <p:font typeface="Consolas" panose="020B0609020204030204"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471FD-B87B-F005-F28B-A059008CC567}" v="262" dt="2024-09-19T03:08:05.711"/>
    <p1510:client id="{547CEE92-EEC5-B9A6-06E2-BC98FF46928B}" v="19" dt="2024-09-19T03:44:14.604"/>
    <p1510:client id="{973B6A20-BC25-CF71-7D3F-76043A1BFD6D}" v="3" dt="2024-09-19T09:08:52.528"/>
    <p1510:client id="{F48C5FE2-A893-C976-35F4-9106C84BC5DC}" v="109" dt="2024-09-19T03:41:20.0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973B6A20-BC25-CF71-7D3F-76043A1BFD6D}"/>
    <pc:docChg chg="modSld">
      <pc:chgData name="Mimo Patra" userId="S::mimo.s.patra@98thpercentile.com::d95f502c-6a79-4e45-8179-891080fcfa86" providerId="AD" clId="Web-{973B6A20-BC25-CF71-7D3F-76043A1BFD6D}" dt="2024-09-19T09:08:52.528" v="2" actId="20577"/>
      <pc:docMkLst>
        <pc:docMk/>
      </pc:docMkLst>
      <pc:sldChg chg="modSp">
        <pc:chgData name="Mimo Patra" userId="S::mimo.s.patra@98thpercentile.com::d95f502c-6a79-4e45-8179-891080fcfa86" providerId="AD" clId="Web-{973B6A20-BC25-CF71-7D3F-76043A1BFD6D}" dt="2024-09-19T09:08:52.528" v="2" actId="20577"/>
        <pc:sldMkLst>
          <pc:docMk/>
          <pc:sldMk cId="0" sldId="256"/>
        </pc:sldMkLst>
        <pc:spChg chg="mod">
          <ac:chgData name="Mimo Patra" userId="S::mimo.s.patra@98thpercentile.com::d95f502c-6a79-4e45-8179-891080fcfa86" providerId="AD" clId="Web-{973B6A20-BC25-CF71-7D3F-76043A1BFD6D}" dt="2024-09-19T09:08:52.528" v="2" actId="20577"/>
          <ac:spMkLst>
            <pc:docMk/>
            <pc:sldMk cId="0" sldId="256"/>
            <ac:spMk id="8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hover effect for improved user experience </a:t>
            </a:r>
          </a:p>
          <a:p>
            <a:pPr marL="0" indent="0">
              <a:buNone/>
            </a:pPr>
            <a:r>
              <a:rPr lang="en-US" b="1" dirty="0"/>
              <a:t>Teacher Instructions:</a:t>
            </a:r>
            <a:endParaRPr lang="en-US"/>
          </a:p>
          <a:p>
            <a:pPr marL="171450" indent="-171450"/>
            <a:r>
              <a:rPr lang="en-US" dirty="0"/>
              <a:t>Display the screenshot of the CSS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endParaRPr lang="en-US" dirty="0"/>
          </a:p>
          <a:p>
            <a:r>
              <a:rPr lang="en-US" b="1"/>
              <a:t>Background color:</a:t>
            </a:r>
            <a:r>
              <a:rPr lang="en-US"/>
              <a:t> The button has a gradient background color #ff7e5f, providing a warm and inviting look.</a:t>
            </a:r>
          </a:p>
          <a:p>
            <a:r>
              <a:rPr lang="en-US" b="1"/>
              <a:t>Padding and border-radius:</a:t>
            </a:r>
            <a:r>
              <a:rPr lang="en-US"/>
              <a:t> The padding adds space inside the button, while the border-radius gives it a softer, rounded appearance.</a:t>
            </a:r>
          </a:p>
          <a:p>
            <a:r>
              <a:rPr lang="en-US" b="1"/>
              <a:t>Transitions for hover effects:</a:t>
            </a:r>
            <a:r>
              <a:rPr lang="en-US"/>
              <a:t> The transition property ensures a smooth animation effect when hovering over the button, changing the background color and slightly enlarging the button (transform: scale(1.05)).</a:t>
            </a:r>
          </a:p>
          <a:p>
            <a:r>
              <a:rPr lang="en-US" b="1" dirty="0"/>
              <a:t>Hover state:</a:t>
            </a:r>
            <a:r>
              <a:rPr lang="en-US" dirty="0"/>
              <a:t> When the user hovers over the button, the background changes to a lighter gradient, #feb47b, and the button appears larger, creating a more interactive and responsive design.</a:t>
            </a:r>
          </a:p>
          <a:p>
            <a:endParaRPr lang="en-US" dirty="0"/>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87917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use focus Sudo class </a:t>
            </a:r>
          </a:p>
          <a:p>
            <a:pPr marL="0" indent="0">
              <a:buNone/>
            </a:pPr>
            <a:r>
              <a:rPr lang="en-US" b="1" dirty="0"/>
              <a:t>Teacher Instructions:</a:t>
            </a:r>
            <a:endParaRPr lang="en-US"/>
          </a:p>
          <a:p>
            <a:pPr marL="171450" indent="-171450"/>
            <a:r>
              <a:rPr lang="en-US" dirty="0"/>
              <a:t>Display the screenshot of the CSS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b="1" dirty="0"/>
              <a:t>Focus state for inputs:</a:t>
            </a:r>
          </a:p>
          <a:p>
            <a:r>
              <a:rPr lang="en-US" dirty="0"/>
              <a:t>When the user clicks or focuses on an input or select field, the border color changes to a vibrant gradient (border-color: #ff7e5f), highlighting the active field.</a:t>
            </a:r>
          </a:p>
          <a:p>
            <a:r>
              <a:rPr lang="en-US" dirty="0"/>
              <a:t>The box-shadow property adds a subtle glow around the focused input field, making it visually stand out.</a:t>
            </a:r>
          </a:p>
          <a:p>
            <a:r>
              <a:rPr lang="en-US" b="1" dirty="0"/>
              <a:t>Icon color change on focus:</a:t>
            </a:r>
            <a:r>
              <a:rPr lang="en-US" dirty="0"/>
              <a:t> The focus effect extends to the associated icons, changing their color to match the focused state. This adds a cohesive, responsive design element, signaling that the field is active.</a:t>
            </a:r>
          </a:p>
          <a:p>
            <a:endParaRPr lang="en-US" dirty="0"/>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209037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Allow students to use their creativity in designing the Contact us form</a:t>
            </a:r>
          </a:p>
          <a:p>
            <a:pPr marL="171450" indent="-171450"/>
            <a:endParaRPr lang="en-US" b="1" dirty="0"/>
          </a:p>
          <a:p>
            <a:pPr marL="0" indent="0">
              <a:buNone/>
            </a:pPr>
            <a:r>
              <a:rPr lang="en-US" b="1" dirty="0"/>
              <a:t> Teacher Instructions:</a:t>
            </a:r>
            <a:endParaRPr lang="en-US" dirty="0"/>
          </a:p>
          <a:p>
            <a:r>
              <a:rPr lang="en-US" dirty="0"/>
              <a:t>Guide students on how to add select menu .</a:t>
            </a:r>
          </a:p>
          <a:p>
            <a:r>
              <a:rPr lang="en-US" dirty="0"/>
              <a:t>Show them how to update the HTML to include dropdown.</a:t>
            </a:r>
          </a:p>
          <a:p>
            <a:r>
              <a:rPr lang="en-US" dirty="0"/>
              <a:t>Emphasize maintaining consistent styling for a cohesive look.</a:t>
            </a:r>
          </a:p>
          <a:p>
            <a:pPr marL="158750" indent="0">
              <a:buNone/>
            </a:pPr>
            <a:endParaRPr lang="en-US" dirty="0"/>
          </a:p>
          <a:p>
            <a:pPr marL="171450" indent="-171450"/>
            <a:endParaRPr lang="en-US" dirty="0"/>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b) &lt;select&gt;</a:t>
            </a:r>
          </a:p>
        </p:txBody>
      </p:sp>
    </p:spTree>
    <p:extLst>
      <p:ext uri="{BB962C8B-B14F-4D97-AF65-F5344CB8AC3E}">
        <p14:creationId xmlns:p14="http://schemas.microsoft.com/office/powerpoint/2010/main" val="424220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b="1" dirty="0"/>
              <a:t>Answer:</a:t>
            </a:r>
            <a:r>
              <a:rPr lang="en-US" dirty="0"/>
              <a:t> b) transition</a:t>
            </a:r>
          </a:p>
        </p:txBody>
      </p:sp>
    </p:spTree>
    <p:extLst>
      <p:ext uri="{BB962C8B-B14F-4D97-AF65-F5344CB8AC3E}">
        <p14:creationId xmlns:p14="http://schemas.microsoft.com/office/powerpoint/2010/main" val="2434592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c) It requires the user to fill out the field before submitting the form.</a:t>
            </a:r>
          </a:p>
        </p:txBody>
      </p:sp>
    </p:spTree>
    <p:extLst>
      <p:ext uri="{BB962C8B-B14F-4D97-AF65-F5344CB8AC3E}">
        <p14:creationId xmlns:p14="http://schemas.microsoft.com/office/powerpoint/2010/main" val="258144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c) Hour, minute, AM/PM</a:t>
            </a:r>
          </a:p>
        </p:txBody>
      </p:sp>
    </p:spTree>
    <p:extLst>
      <p:ext uri="{BB962C8B-B14F-4D97-AF65-F5344CB8AC3E}">
        <p14:creationId xmlns:p14="http://schemas.microsoft.com/office/powerpoint/2010/main" val="284935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dirty="0"/>
              <a:t>Teacher Instruction : Explain importance of eye exercises </a:t>
            </a:r>
          </a:p>
          <a:p>
            <a:pPr marL="158750" indent="0">
              <a:buNone/>
            </a:pPr>
            <a:endParaRPr lang="en-US" dirty="0"/>
          </a:p>
          <a:p>
            <a:pPr>
              <a:buNone/>
            </a:pPr>
            <a:r>
              <a:rPr lang="en-US" b="1"/>
              <a:t>Why Eye Exercises Matter:</a:t>
            </a:r>
            <a:endParaRPr lang="en-US"/>
          </a:p>
          <a:p>
            <a:pPr marL="171450" indent="-171450"/>
            <a:r>
              <a:rPr lang="en-US" dirty="0"/>
              <a:t>Staring at screens for long periods can strain your eyes.</a:t>
            </a:r>
          </a:p>
          <a:p>
            <a:pPr marL="171450" indent="-171450"/>
            <a:r>
              <a:rPr lang="en-US" dirty="0"/>
              <a:t>Taking regular breaks keeps your eyes healthy and relaxed.</a:t>
            </a:r>
          </a:p>
          <a:p>
            <a:pPr marL="158750" indent="0">
              <a:buNone/>
            </a:pPr>
            <a:endParaRPr lang="en-US" dirty="0"/>
          </a:p>
          <a:p>
            <a:pPr>
              <a:buNone/>
            </a:pPr>
            <a:r>
              <a:rPr lang="en-US" b="1" dirty="0"/>
              <a:t>Simple Eye Exercises:</a:t>
            </a:r>
            <a:endParaRPr lang="en-US" dirty="0"/>
          </a:p>
          <a:p>
            <a:pPr marL="171450" indent="-171450"/>
            <a:r>
              <a:rPr lang="en-US" b="1" dirty="0"/>
              <a:t>Look up and down</a:t>
            </a:r>
            <a:r>
              <a:rPr lang="en-US" dirty="0"/>
              <a:t>: Slowly move your eyes up and down 5 times.</a:t>
            </a:r>
          </a:p>
          <a:p>
            <a:pPr marL="171450" indent="-171450"/>
            <a:r>
              <a:rPr lang="en-US" b="1" dirty="0"/>
              <a:t>Side-to-side</a:t>
            </a:r>
            <a:r>
              <a:rPr lang="en-US" dirty="0"/>
              <a:t>: Move your eyes from left to right 5 times.</a:t>
            </a:r>
          </a:p>
          <a:p>
            <a:pPr marL="171450" indent="-171450"/>
            <a:r>
              <a:rPr lang="en-US" b="1" dirty="0"/>
              <a:t>Blinking</a:t>
            </a:r>
            <a:r>
              <a:rPr lang="en-US" dirty="0"/>
              <a:t>: Blink quickly for 10 seconds to refresh your eyes.</a:t>
            </a:r>
          </a:p>
          <a:p>
            <a:pPr marL="171450" indent="-171450"/>
            <a:r>
              <a:rPr lang="en-US" b="1" dirty="0"/>
              <a:t>Focus shift</a:t>
            </a:r>
            <a:r>
              <a:rPr lang="en-US" dirty="0"/>
              <a:t>: Look at something far away for 20 seconds, then something close for 20 seconds.</a:t>
            </a:r>
          </a:p>
          <a:p>
            <a:pPr marL="158750" indent="0">
              <a:buNone/>
            </a:pPr>
            <a:endParaRPr lang="en-US" dirty="0"/>
          </a:p>
        </p:txBody>
      </p:sp>
    </p:spTree>
    <p:extLst>
      <p:ext uri="{BB962C8B-B14F-4D97-AF65-F5344CB8AC3E}">
        <p14:creationId xmlns:p14="http://schemas.microsoft.com/office/powerpoint/2010/main" val="75343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Instruct Student's to recap Today's Learning</a:t>
            </a:r>
          </a:p>
          <a:p>
            <a:pPr marL="171450" indent="-171450"/>
            <a:r>
              <a:rPr lang="en-US" dirty="0"/>
              <a:t>Keep a healthy discussion engage student to a group </a:t>
            </a:r>
            <a:r>
              <a:rPr lang="en-US"/>
              <a:t>discussion</a:t>
            </a:r>
          </a:p>
          <a:p>
            <a:pPr marL="171450" indent="-171450"/>
            <a:r>
              <a:rPr lang="en-US" dirty="0"/>
              <a:t>Show a glimpse of what is awaiting to be reveal on the next class</a:t>
            </a:r>
          </a:p>
        </p:txBody>
      </p:sp>
    </p:spTree>
    <p:extLst>
      <p:ext uri="{BB962C8B-B14F-4D97-AF65-F5344CB8AC3E}">
        <p14:creationId xmlns:p14="http://schemas.microsoft.com/office/powerpoint/2010/main" val="566457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 to have a solid foundation for creating a user-friendly contact form!</a:t>
            </a:r>
          </a:p>
          <a:p>
            <a:pPr>
              <a:buNone/>
            </a:pPr>
            <a:endParaRPr lang="en-US" dirty="0"/>
          </a:p>
          <a:p>
            <a:pPr marL="171450" indent="-171450"/>
            <a:r>
              <a:rPr lang="en-US" b="1"/>
              <a:t>HTML Structure Basics:</a:t>
            </a:r>
            <a:endParaRPr lang="en-US"/>
          </a:p>
          <a:p>
            <a:pPr marL="1085850" lvl="1" indent="-171450"/>
            <a:r>
              <a:rPr lang="en-US"/>
              <a:t>Set up a basic HTML file with proper meta tags.</a:t>
            </a:r>
          </a:p>
          <a:p>
            <a:pPr marL="1085850" lvl="1" indent="-171450"/>
            <a:r>
              <a:rPr lang="en-US"/>
              <a:t>Created a form with </a:t>
            </a:r>
            <a:r>
              <a:rPr lang="en-US" b="1"/>
              <a:t>Name</a:t>
            </a:r>
            <a:r>
              <a:rPr lang="en-US"/>
              <a:t> and </a:t>
            </a:r>
            <a:r>
              <a:rPr lang="en-US" b="1"/>
              <a:t>Email</a:t>
            </a:r>
            <a:r>
              <a:rPr lang="en-US"/>
              <a:t> input fields.</a:t>
            </a:r>
          </a:p>
          <a:p>
            <a:pPr marL="171450" indent="-171450"/>
            <a:r>
              <a:rPr lang="en-US" b="1"/>
              <a:t>Adding Icons:</a:t>
            </a:r>
            <a:endParaRPr lang="en-US"/>
          </a:p>
          <a:p>
            <a:pPr marL="1085850" lvl="1" indent="-171450"/>
            <a:r>
              <a:rPr lang="en-US" dirty="0"/>
              <a:t>Used Font Awesome to add a </a:t>
            </a:r>
            <a:r>
              <a:rPr lang="en-US" b="1" dirty="0"/>
              <a:t>user icon</a:t>
            </a:r>
            <a:r>
              <a:rPr lang="en-US" dirty="0"/>
              <a:t> for the Name field and an </a:t>
            </a:r>
            <a:r>
              <a:rPr lang="en-US" b="1" dirty="0"/>
              <a:t>envelope icon</a:t>
            </a:r>
            <a:r>
              <a:rPr lang="en-US" dirty="0"/>
              <a:t> for the Email field.</a:t>
            </a:r>
          </a:p>
          <a:p>
            <a:pPr marL="171450" indent="-171450"/>
            <a:r>
              <a:rPr lang="en-US" b="1" dirty="0"/>
              <a:t>Basic CSS Styling:</a:t>
            </a:r>
            <a:endParaRPr lang="en-US" dirty="0"/>
          </a:p>
          <a:p>
            <a:pPr marL="1085850" lvl="1" indent="-171450"/>
            <a:r>
              <a:rPr lang="en-US" dirty="0"/>
              <a:t>Centered the form on the page using </a:t>
            </a:r>
            <a:r>
              <a:rPr lang="en-US" b="1" dirty="0"/>
              <a:t>Flexbox</a:t>
            </a:r>
            <a:r>
              <a:rPr lang="en-US" dirty="0"/>
              <a:t>.</a:t>
            </a:r>
          </a:p>
          <a:p>
            <a:pPr marL="1085850" lvl="1" indent="-171450"/>
            <a:r>
              <a:rPr lang="en-US" dirty="0"/>
              <a:t>Applied basic styling with a clean background, padding, and rounded corners.</a:t>
            </a:r>
          </a:p>
          <a:p>
            <a:pPr>
              <a:buNone/>
            </a:pPr>
            <a:endParaRPr lang="en-US" dirty="0"/>
          </a:p>
          <a:p>
            <a:pPr>
              <a:buNone/>
            </a:pPr>
            <a:endParaRPr lang="en-US" b="1" dirty="0"/>
          </a:p>
          <a:p>
            <a:endParaRPr lang="en-US" b="1" dirty="0"/>
          </a:p>
          <a:p>
            <a:pPr marL="171450" indent="-171450"/>
            <a:endParaRPr lang="en-US" dirty="0"/>
          </a:p>
          <a:p>
            <a:pPr>
              <a:buNone/>
            </a:pPr>
            <a:endParaRPr lang="en-US" dirty="0"/>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map!</a:t>
            </a:r>
          </a:p>
          <a:p>
            <a:pPr marL="171450" indent="-171450"/>
            <a:endParaRPr lang="en-US" b="1" dirty="0"/>
          </a:p>
          <a:p>
            <a:pPr marL="158750" indent="0">
              <a:buNone/>
            </a:pPr>
            <a:endParaRPr lang="en-US" dirty="0"/>
          </a:p>
          <a:p>
            <a:pPr lvl="1">
              <a:buChar char="●"/>
            </a:pPr>
            <a:endParaRPr lang="en-US" dirty="0"/>
          </a:p>
          <a:p>
            <a:pPr marL="1085850" lvl="1" indent="-171450"/>
            <a:endParaRPr lang="en-US" dirty="0"/>
          </a:p>
          <a:p>
            <a:pPr marL="158750" indent="0">
              <a:buNone/>
            </a:pPr>
            <a:endParaRPr lang="en-US" dirty="0"/>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Introduce the concept of Images, videos, </a:t>
            </a:r>
            <a:r>
              <a:rPr lang="en-US" dirty="0" err="1"/>
              <a:t>iframes</a:t>
            </a:r>
            <a:r>
              <a:rPr lang="en-US" dirty="0"/>
              <a:t>.</a:t>
            </a:r>
          </a:p>
          <a:p>
            <a:pPr>
              <a:buNone/>
            </a:pPr>
            <a:endParaRPr lang="en-US" dirty="0"/>
          </a:p>
          <a:p>
            <a:pPr>
              <a:buNone/>
            </a:pPr>
            <a:r>
              <a:rPr lang="en-US" dirty="0"/>
              <a:t>Day 1: Objective</a:t>
            </a:r>
          </a:p>
          <a:p>
            <a:pPr>
              <a:buNone/>
            </a:pPr>
            <a:endParaRPr lang="en-US" dirty="0"/>
          </a:p>
          <a:p>
            <a:pPr>
              <a:buNone/>
            </a:pPr>
            <a:r>
              <a:rPr lang="en-US" b="1" dirty="0"/>
              <a:t>Objective:</a:t>
            </a:r>
            <a:endParaRPr lang="en-US" dirty="0"/>
          </a:p>
          <a:p>
            <a:r>
              <a:rPr lang="en-US" dirty="0"/>
              <a:t>Implement and style videos and </a:t>
            </a:r>
            <a:r>
              <a:rPr lang="en-US" dirty="0" err="1"/>
              <a:t>iframes</a:t>
            </a:r>
            <a:r>
              <a:rPr lang="en-US" dirty="0"/>
              <a:t> to enhance the web page.</a:t>
            </a:r>
          </a:p>
          <a:p>
            <a:r>
              <a:rPr lang="en-US" dirty="0"/>
              <a:t>Understand the role of multimedia elements in creating an engaging user experience.</a:t>
            </a:r>
          </a:p>
          <a:p>
            <a:r>
              <a:rPr lang="en-US" dirty="0"/>
              <a:t>Solve a marine life-related mystery using observational and analytical skills through an interactive riddle.</a:t>
            </a:r>
          </a:p>
          <a:p>
            <a:pPr marL="171450" indent="-171450"/>
            <a:endParaRPr lang="en-US" dirty="0"/>
          </a:p>
          <a:p>
            <a:pPr>
              <a:buNone/>
            </a:pPr>
            <a:endParaRPr lang="en-US" dirty="0"/>
          </a:p>
          <a:p>
            <a:pPr marL="171450" indent="-171450"/>
            <a:endParaRPr lang="en-US"/>
          </a:p>
          <a:p>
            <a:pPr>
              <a:buNone/>
            </a:pPr>
            <a:endParaRPr lang="en-US" b="1" dirty="0"/>
          </a:p>
          <a:p>
            <a:pPr>
              <a:buNone/>
            </a:pPr>
            <a:endParaRPr lang="en-US" dirty="0"/>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Project Link: </a:t>
            </a:r>
            <a:r>
              <a:rPr lang="en-US" b="1" dirty="0">
                <a:hlinkClick r:id="rId3"/>
              </a:rPr>
              <a:t>Contact Us Form</a:t>
            </a:r>
            <a:endParaRPr lang="en-US" b="1"/>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58750" indent="0">
              <a:buNone/>
            </a:pPr>
            <a:endParaRPr lang="en-US" b="1" dirty="0"/>
          </a:p>
          <a:p>
            <a:pPr marL="158750" indent="0">
              <a:buNone/>
            </a:pPr>
            <a:r>
              <a:rPr lang="en-US" b="1" dirty="0"/>
              <a:t>Show the Screenshot:</a:t>
            </a:r>
            <a:endParaRPr lang="en-US" dirty="0"/>
          </a:p>
          <a:p>
            <a:r>
              <a:rPr lang="en-US" dirty="0"/>
              <a:t>Display the screenshot of the final project example.</a:t>
            </a:r>
          </a:p>
          <a:p>
            <a:endParaRPr lang="en-US" dirty="0"/>
          </a:p>
          <a:p>
            <a:pPr>
              <a:buNone/>
            </a:pPr>
            <a:r>
              <a:rPr lang="en-US" b="1" dirty="0"/>
              <a:t>Show the Project in Live Action:</a:t>
            </a:r>
            <a:endParaRPr lang="en-US" dirty="0"/>
          </a:p>
          <a:p>
            <a:pPr marL="171450" indent="-171450"/>
            <a:r>
              <a:rPr lang="en-US" dirty="0"/>
              <a:t>Demonstrate the project on a live website to show how it functions.</a:t>
            </a:r>
          </a:p>
          <a:p>
            <a:pPr marL="171450" indent="-171450"/>
            <a:r>
              <a:rPr lang="en-US" dirty="0"/>
              <a:t>Navigate through the website to showcase the different label's and Input fields.</a:t>
            </a:r>
          </a:p>
          <a:p>
            <a:pPr marL="171450" indent="-171450"/>
            <a:r>
              <a:rPr lang="en-US" dirty="0"/>
              <a:t>Emphasize the importance of form's.</a:t>
            </a:r>
          </a:p>
          <a:p>
            <a:pPr marL="158750" indent="0">
              <a:buNone/>
            </a:pPr>
            <a:endParaRPr lang="en-US" dirty="0"/>
          </a:p>
          <a:p>
            <a:pPr marL="158750" indent="0">
              <a:buNone/>
            </a:pPr>
            <a:r>
              <a:rPr lang="en-US" b="1" dirty="0"/>
              <a:t>Explain the Project:</a:t>
            </a:r>
            <a:endParaRPr lang="en-US" dirty="0"/>
          </a:p>
          <a:p>
            <a:r>
              <a:rPr lang="en-US" dirty="0"/>
              <a:t>Inform students that they will create a similar project.</a:t>
            </a:r>
          </a:p>
          <a:p>
            <a:r>
              <a:rPr lang="en-US" dirty="0"/>
              <a:t>Highlight the key features:</a:t>
            </a:r>
          </a:p>
          <a:p>
            <a:pPr marL="615950" lvl="1" indent="0">
              <a:buNone/>
            </a:pPr>
            <a:r>
              <a:rPr lang="en-US" dirty="0"/>
              <a:t>A responsive and user-friendly Contact us form.</a:t>
            </a:r>
          </a:p>
          <a:p>
            <a:pPr marL="615950" lvl="1" indent="0">
              <a:buNone/>
            </a:pPr>
            <a:r>
              <a:rPr lang="en-US" dirty="0"/>
              <a:t>An engaging Contact us form with selection menu.</a:t>
            </a:r>
          </a:p>
          <a:p>
            <a:pPr marL="615950" lvl="1" indent="0">
              <a:buNone/>
            </a:pPr>
            <a:endParaRPr lang="en-US" b="1" dirty="0"/>
          </a:p>
          <a:p>
            <a:pPr marL="615950" lvl="1" indent="0">
              <a:buNone/>
            </a:pPr>
            <a:endParaRPr lang="en-US" b="1" dirty="0"/>
          </a:p>
          <a:p>
            <a:pPr marL="615950" lvl="1" indent="0">
              <a:buNone/>
            </a:pPr>
            <a:endParaRPr lang="en-US" b="1" dirty="0"/>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drop down select menu</a:t>
            </a:r>
          </a:p>
          <a:p>
            <a:pPr marL="171450" indent="-171450"/>
            <a:r>
              <a:rPr lang="en-US" dirty="0"/>
              <a:t>Use slide code for recap for better explanation and for code completion use code base.</a:t>
            </a:r>
          </a:p>
          <a:p>
            <a:pPr marL="0" indent="0">
              <a:buNone/>
            </a:pPr>
            <a:r>
              <a:rPr lang="en-US" b="1" dirty="0"/>
              <a:t> </a:t>
            </a:r>
            <a:endParaRPr lang="en-US"/>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b="1" dirty="0"/>
              <a:t>&lt;select&gt; for country codes:</a:t>
            </a:r>
            <a:r>
              <a:rPr lang="en-US" dirty="0"/>
              <a:t> We added a dropdown using the &lt;select&gt; tag, allowing users to pick their country’s phone code. The required attribute ensures that a selection must be made before the form is submitted.</a:t>
            </a:r>
          </a:p>
          <a:p>
            <a:endParaRPr lang="en-US" dirty="0"/>
          </a:p>
          <a:p>
            <a:r>
              <a:rPr lang="en-US" b="1" dirty="0"/>
              <a:t>&lt;input type="</a:t>
            </a:r>
            <a:r>
              <a:rPr lang="en-US" b="1" dirty="0" err="1"/>
              <a:t>tel</a:t>
            </a:r>
            <a:r>
              <a:rPr lang="en-US" b="1" dirty="0"/>
              <a:t>"&gt; for phone number:</a:t>
            </a:r>
            <a:r>
              <a:rPr lang="en-US" dirty="0"/>
              <a:t> The type="</a:t>
            </a:r>
            <a:r>
              <a:rPr lang="en-US" dirty="0" err="1"/>
              <a:t>tel</a:t>
            </a:r>
            <a:r>
              <a:rPr lang="en-US" dirty="0"/>
              <a:t>" is used to specify a field for entering a phone number, which is visually supported by the required attribute and a placeholder text.</a:t>
            </a:r>
          </a:p>
          <a:p>
            <a:endParaRPr lang="en-US" dirty="0"/>
          </a:p>
          <a:p>
            <a:r>
              <a:rPr lang="en-US" b="1" dirty="0"/>
              <a:t>Icons:</a:t>
            </a:r>
            <a:r>
              <a:rPr lang="en-US" dirty="0"/>
              <a:t> The Font Awesome icon (&lt;</a:t>
            </a:r>
            <a:r>
              <a:rPr lang="en-US" dirty="0" err="1"/>
              <a:t>i</a:t>
            </a:r>
            <a:r>
              <a:rPr lang="en-US" dirty="0"/>
              <a:t> class="</a:t>
            </a:r>
            <a:r>
              <a:rPr lang="en-US" dirty="0" err="1"/>
              <a:t>fas</a:t>
            </a:r>
            <a:r>
              <a:rPr lang="en-US" dirty="0"/>
              <a:t> fa-phone"&gt;&lt;/</a:t>
            </a:r>
            <a:r>
              <a:rPr lang="en-US" dirty="0" err="1"/>
              <a:t>i</a:t>
            </a:r>
            <a:r>
              <a:rPr lang="en-US" dirty="0"/>
              <a:t>&gt;) visually enhances the input, providing a clear indicator that the field is for phone numbers.</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endParaRPr lang="en-US" dirty="0"/>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Time zone drop down select menu </a:t>
            </a:r>
          </a:p>
          <a:p>
            <a:pPr marL="0" indent="0">
              <a:buNone/>
            </a:pPr>
            <a:endParaRPr lang="en-US" b="1" dirty="0"/>
          </a:p>
          <a:p>
            <a:pPr marL="0" indent="0">
              <a:buNone/>
            </a:pPr>
            <a:r>
              <a:rPr lang="en-US" b="1" dirty="0"/>
              <a:t> Teacher Instructions:</a:t>
            </a:r>
            <a:endParaRPr lang="en-US" dirty="0"/>
          </a:p>
          <a:p>
            <a:pPr marL="0" indent="0">
              <a:buNone/>
            </a:pPr>
            <a:endParaRPr lang="en-US" b="1" dirty="0"/>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r>
              <a:rPr lang="en-US" b="1"/>
              <a:t>&lt;select&gt; for time zones:</a:t>
            </a:r>
            <a:r>
              <a:rPr lang="en-US"/>
              <a:t> This dropdown allows users to select their time zone. Each &lt;option&gt; represents a different time zone, making it easier for users to provide accurate data.</a:t>
            </a:r>
          </a:p>
          <a:p>
            <a:r>
              <a:rPr lang="en-US" b="1"/>
              <a:t>Icon usage:</a:t>
            </a:r>
            <a:r>
              <a:rPr lang="en-US"/>
              <a:t> The globe icon (&lt;</a:t>
            </a:r>
            <a:r>
              <a:rPr lang="en-US" err="1"/>
              <a:t>i</a:t>
            </a:r>
            <a:r>
              <a:rPr lang="en-US"/>
              <a:t> class="</a:t>
            </a:r>
            <a:r>
              <a:rPr lang="en-US" err="1"/>
              <a:t>fas</a:t>
            </a:r>
            <a:r>
              <a:rPr lang="en-US"/>
              <a:t> fa-globe"&gt;&lt;/</a:t>
            </a:r>
            <a:r>
              <a:rPr lang="en-US" err="1"/>
              <a:t>i</a:t>
            </a:r>
            <a:r>
              <a:rPr lang="en-US"/>
              <a:t>&gt;) adds a helpful visual cue indicating that this field relates to geographical time zones.</a:t>
            </a:r>
          </a:p>
          <a:p>
            <a:r>
              <a:rPr lang="en-US" b="1" dirty="0"/>
              <a:t>required attribute:</a:t>
            </a:r>
            <a:r>
              <a:rPr lang="en-US" dirty="0"/>
              <a:t> Ensures the user cannot leave this field empty, making it essential for form submission.</a:t>
            </a:r>
          </a:p>
          <a:p>
            <a:endParaRPr lang="en-US" dirty="0"/>
          </a:p>
          <a:p>
            <a:pPr marL="158750" indent="0">
              <a:buNone/>
            </a:pPr>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91007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time selection menu</a:t>
            </a:r>
          </a:p>
          <a:p>
            <a:pPr marL="0" indent="0">
              <a:buNone/>
            </a:pPr>
            <a:r>
              <a:rPr lang="en-US" b="1" dirty="0"/>
              <a:t> </a:t>
            </a:r>
            <a:endParaRPr lang="en-US"/>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b="1" dirty="0"/>
              <a:t>Time Selection Fields:</a:t>
            </a:r>
            <a:r>
              <a:rPr lang="en-US" dirty="0"/>
              <a:t> We use three dropdowns (&lt;select&gt;) to allow users to pick an hour, minute, and AM/PM. This gives a structured way to select a preferred time.</a:t>
            </a:r>
          </a:p>
          <a:p>
            <a:r>
              <a:rPr lang="en-US" b="1" dirty="0"/>
              <a:t>&lt;option&gt; tags for time values:</a:t>
            </a:r>
            <a:r>
              <a:rPr lang="en-US" dirty="0"/>
              <a:t> The hour, minute, and AM/PM options are all customizable. The user can select their time in a simple and intuitive way.</a:t>
            </a:r>
          </a:p>
          <a:p>
            <a:r>
              <a:rPr lang="en-US" b="1" dirty="0"/>
              <a:t>Clock icon:</a:t>
            </a:r>
            <a:r>
              <a:rPr lang="en-US" dirty="0"/>
              <a:t> A clock icon (&lt;</a:t>
            </a:r>
            <a:r>
              <a:rPr lang="en-US" dirty="0" err="1"/>
              <a:t>i</a:t>
            </a:r>
            <a:r>
              <a:rPr lang="en-US" dirty="0"/>
              <a:t> class="</a:t>
            </a:r>
            <a:r>
              <a:rPr lang="en-US" dirty="0" err="1"/>
              <a:t>fas</a:t>
            </a:r>
            <a:r>
              <a:rPr lang="en-US" dirty="0"/>
              <a:t> fa-clock"&gt;&lt;/</a:t>
            </a:r>
            <a:r>
              <a:rPr lang="en-US" dirty="0" err="1"/>
              <a:t>i</a:t>
            </a:r>
            <a:r>
              <a:rPr lang="en-US" dirty="0"/>
              <a:t>&gt;) indicates that this section deals with time, making it user-friendly.</a:t>
            </a:r>
          </a:p>
          <a:p>
            <a:r>
              <a:rPr lang="en-US" b="1" dirty="0"/>
              <a:t>required attribute:</a:t>
            </a:r>
            <a:r>
              <a:rPr lang="en-US" dirty="0"/>
              <a:t> All fields are required to ensure users provide a complete time selection.</a:t>
            </a:r>
          </a:p>
          <a:p>
            <a:endParaRPr lang="en-US"/>
          </a:p>
          <a:p>
            <a:endParaRPr lang="en-US" dirty="0"/>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4748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code till now</a:t>
            </a:r>
          </a:p>
          <a:p>
            <a:pPr>
              <a:buNone/>
            </a:pPr>
            <a:r>
              <a:rPr lang="en-US" b="1" dirty="0"/>
              <a:t>Project Link: </a:t>
            </a:r>
            <a:r>
              <a:rPr lang="en-US" b="1" dirty="0">
                <a:hlinkClick r:id="rId3"/>
              </a:rPr>
              <a:t>Contact Us Form</a:t>
            </a:r>
            <a:endParaRPr lang="en-US"/>
          </a:p>
          <a:p>
            <a:pPr>
              <a:buNone/>
            </a:pPr>
            <a:r>
              <a:rPr lang="en-US" dirty="0"/>
              <a:t> </a:t>
            </a:r>
          </a:p>
          <a:p>
            <a:pPr>
              <a:buNone/>
            </a:pPr>
            <a:r>
              <a:rPr lang="en-US" b="1" dirty="0"/>
              <a:t>Teacher Instructions:</a:t>
            </a:r>
          </a:p>
          <a:p>
            <a:pPr>
              <a:buNone/>
            </a:pPr>
            <a:r>
              <a:rPr lang="en-US" dirty="0"/>
              <a:t>     Recap the key points.</a:t>
            </a:r>
          </a:p>
          <a:p>
            <a:pPr>
              <a:buNone/>
            </a:pPr>
            <a:r>
              <a:rPr lang="en-US" dirty="0"/>
              <a:t>     Encourage interactive discussion and exploration of html code.</a:t>
            </a:r>
          </a:p>
        </p:txBody>
      </p:sp>
    </p:spTree>
    <p:extLst>
      <p:ext uri="{BB962C8B-B14F-4D97-AF65-F5344CB8AC3E}">
        <p14:creationId xmlns:p14="http://schemas.microsoft.com/office/powerpoint/2010/main" val="29877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a:latin typeface="Calibri Light"/>
                <a:cs typeface="Calibri Light"/>
              </a:rPr>
              <a:t>Grade 7&amp;8</a:t>
            </a:r>
            <a:endParaRPr lang="en-US"/>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Button Hover Effect (CSS)</a:t>
            </a:r>
            <a:endParaRPr lang="en-US" dirty="0">
              <a:solidFill>
                <a:schemeClr val="bg1"/>
              </a:solidFill>
              <a:ea typeface="+mj-ea"/>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177339" y="1430777"/>
            <a:ext cx="7113986" cy="4990771"/>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425758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Input Field Focus Effect (CSS)</a:t>
            </a:r>
            <a:endParaRPr lang="en-US" dirty="0">
              <a:solidFill>
                <a:schemeClr val="bg1"/>
              </a:solidFill>
              <a:ea typeface="+mj-ea"/>
            </a:endParaRPr>
          </a:p>
        </p:txBody>
      </p:sp>
      <p:pic>
        <p:nvPicPr>
          <p:cNvPr id="2" name="Picture 1" descr="A screen shot of a computer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742453" y="2267683"/>
            <a:ext cx="6107325" cy="3327256"/>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6626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b="1" kern="1200">
                <a:solidFill>
                  <a:schemeClr val="tx1"/>
                </a:solidFill>
                <a:latin typeface="+mj-lt"/>
                <a:ea typeface="+mj-ea"/>
                <a:cs typeface="+mj-cs"/>
              </a:rPr>
              <a:t>Now it's your turn!</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049A39-08E7-D692-5B3C-4FA57D4BC7DF}"/>
              </a:ext>
            </a:extLst>
          </p:cNvPr>
          <p:cNvSpPr txBox="1"/>
          <p:nvPr/>
        </p:nvSpPr>
        <p:spPr>
          <a:xfrm>
            <a:off x="393235" y="2776308"/>
            <a:ext cx="4749226" cy="39196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2000" b="1" kern="1200" dirty="0">
                <a:solidFill>
                  <a:schemeClr val="tx1"/>
                </a:solidFill>
                <a:ea typeface="+mn-ea"/>
              </a:rPr>
              <a:t>Add Time Zone Dropdown:</a:t>
            </a:r>
            <a:endParaRPr lang="en-US" sz="2000" dirty="0">
              <a:solidFill>
                <a:schemeClr val="tx1"/>
              </a:solidFill>
              <a:ea typeface="+mn-ea"/>
            </a:endParaRPr>
          </a:p>
          <a:p>
            <a:pPr marL="285750" lvl="1" indent="-285750">
              <a:buFont typeface="Arial"/>
              <a:buChar char="•"/>
            </a:pPr>
            <a:r>
              <a:rPr lang="en-US" sz="2000" kern="1200" dirty="0">
                <a:solidFill>
                  <a:schemeClr val="tx1"/>
                </a:solidFill>
                <a:ea typeface="+mn-ea"/>
              </a:rPr>
              <a:t>Create a dropdown (</a:t>
            </a:r>
            <a:r>
              <a:rPr lang="en-US" sz="2000" kern="1200" dirty="0">
                <a:solidFill>
                  <a:schemeClr val="tx1"/>
                </a:solidFill>
                <a:latin typeface="Consolas"/>
                <a:ea typeface="+mn-ea"/>
                <a:cs typeface="+mn-cs"/>
              </a:rPr>
              <a:t>&lt;select&gt;</a:t>
            </a:r>
            <a:r>
              <a:rPr lang="en-US" sz="2000" kern="1200" dirty="0">
                <a:solidFill>
                  <a:schemeClr val="tx1"/>
                </a:solidFill>
                <a:ea typeface="+mn-ea"/>
              </a:rPr>
              <a:t>) for selecting time zones (e.g., EST, PST, GMT).</a:t>
            </a:r>
            <a:endParaRPr lang="en-US" sz="2000">
              <a:solidFill>
                <a:schemeClr val="tx1"/>
              </a:solidFill>
            </a:endParaRPr>
          </a:p>
          <a:p>
            <a:pPr marL="285750" lvl="1" indent="-285750">
              <a:buFont typeface="Arial"/>
              <a:buChar char="•"/>
            </a:pPr>
            <a:r>
              <a:rPr lang="en-US" sz="2000" kern="1200" dirty="0">
                <a:solidFill>
                  <a:schemeClr val="tx1"/>
                </a:solidFill>
                <a:ea typeface="+mn-ea"/>
              </a:rPr>
              <a:t>Include at least 5 different time zone options.</a:t>
            </a:r>
            <a:endParaRPr lang="en-US" sz="2000" dirty="0">
              <a:solidFill>
                <a:schemeClr val="tx1"/>
              </a:solidFill>
              <a:ea typeface="+mn-ea"/>
            </a:endParaRPr>
          </a:p>
          <a:p>
            <a:pPr marL="285750" lvl="1" indent="-285750">
              <a:buChar char="•"/>
            </a:pPr>
            <a:endParaRPr lang="en-US" sz="2000" kern="1200" dirty="0">
              <a:solidFill>
                <a:schemeClr val="tx1"/>
              </a:solidFill>
              <a:ea typeface="+mn-ea"/>
            </a:endParaRPr>
          </a:p>
          <a:p>
            <a:pPr lvl="1"/>
            <a:r>
              <a:rPr lang="en-US" sz="2000" b="1" kern="1200" dirty="0">
                <a:solidFill>
                  <a:schemeClr val="tx1"/>
                </a:solidFill>
                <a:ea typeface="+mn-ea"/>
              </a:rPr>
              <a:t>Add Preferred Time Selector:</a:t>
            </a:r>
            <a:endParaRPr lang="en-US" dirty="0">
              <a:solidFill>
                <a:schemeClr val="tx1"/>
              </a:solidFill>
              <a:ea typeface="+mn-ea"/>
            </a:endParaRPr>
          </a:p>
          <a:p>
            <a:pPr marL="285750" indent="-285750">
              <a:buChar char="•"/>
            </a:pPr>
            <a:r>
              <a:rPr lang="en-US" sz="2000" kern="1200" dirty="0">
                <a:solidFill>
                  <a:schemeClr val="tx1"/>
                </a:solidFill>
                <a:ea typeface="+mn-ea"/>
              </a:rPr>
              <a:t>Add three dropdowns for hour, minute, and AM/PM.</a:t>
            </a:r>
            <a:endParaRPr lang="en-US" dirty="0">
              <a:solidFill>
                <a:schemeClr val="tx1"/>
              </a:solidFill>
              <a:ea typeface="+mn-ea"/>
            </a:endParaRPr>
          </a:p>
          <a:p>
            <a:pPr marL="285750" indent="-285750">
              <a:buChar char="•"/>
            </a:pPr>
            <a:r>
              <a:rPr lang="en-US" sz="2000" kern="1200" dirty="0">
                <a:solidFill>
                  <a:schemeClr val="tx1"/>
                </a:solidFill>
                <a:ea typeface="+mn-ea"/>
              </a:rPr>
              <a:t>Make sure the user can choose any time they want using the dropdowns.</a:t>
            </a:r>
            <a:endParaRPr lang="en-US" dirty="0">
              <a:solidFill>
                <a:schemeClr val="tx1"/>
              </a:solidFill>
              <a:ea typeface="+mn-ea"/>
            </a:endParaRPr>
          </a:p>
          <a:p>
            <a:pPr lvl="1"/>
            <a:endParaRPr lang="en-US" sz="2000" kern="1200" dirty="0">
              <a:solidFill>
                <a:schemeClr val="tx1"/>
              </a:solidFill>
              <a:ea typeface="+mn-ea"/>
            </a:endParaRPr>
          </a:p>
          <a:p>
            <a:pPr>
              <a:lnSpc>
                <a:spcPct val="90000"/>
              </a:lnSpc>
            </a:pPr>
            <a:endParaRPr lang="en-US" sz="2100" b="1" kern="1200" dirty="0">
              <a:solidFill>
                <a:schemeClr val="tx1"/>
              </a:solidFill>
              <a:latin typeface="+mn-lt"/>
              <a:ea typeface="+mn-ea"/>
              <a:cs typeface="Calibri"/>
            </a:endParaRPr>
          </a:p>
        </p:txBody>
      </p:sp>
      <p:pic>
        <p:nvPicPr>
          <p:cNvPr id="2" name="Picture 1">
            <a:extLst>
              <a:ext uri="{FF2B5EF4-FFF2-40B4-BE49-F238E27FC236}">
                <a16:creationId xmlns:a16="http://schemas.microsoft.com/office/drawing/2014/main" id="{2E6BB8E2-A233-9A97-FA20-DC09D304DEC8}"/>
              </a:ext>
            </a:extLst>
          </p:cNvPr>
          <p:cNvPicPr>
            <a:picLocks noChangeAspect="1"/>
          </p:cNvPicPr>
          <p:nvPr/>
        </p:nvPicPr>
        <p:blipFill>
          <a:blip r:embed="rId3"/>
          <a:srcRect l="14180" r="2839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descr="MicrosoftTeams-image 3"/>
          <p:cNvPicPr>
            <a:picLocks noChangeAspect="1"/>
          </p:cNvPicPr>
          <p:nvPr/>
        </p:nvPicPr>
        <p:blipFill>
          <a:blip r:embed="rId4">
            <a:alphaModFix amt="80000"/>
          </a:blip>
          <a:stretch>
            <a:fillRect/>
          </a:stretch>
        </p:blipFill>
        <p:spPr>
          <a:xfrm>
            <a:off x="10469081" y="5824108"/>
            <a:ext cx="1332653" cy="7391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a:latin typeface="Calibri Light"/>
                <a:cs typeface="Calibri Light"/>
              </a:rPr>
              <a:t>Question:</a:t>
            </a:r>
            <a:r>
              <a:rPr lang="en-US" sz="2650">
                <a:latin typeface="Calibri Light"/>
                <a:cs typeface="Calibri Light"/>
              </a:rPr>
              <a:t> What HTML tag is used to create a dropdown menu for selecting time zones or country codes?</a:t>
            </a:r>
            <a:endParaRPr lang="en-US"/>
          </a:p>
          <a:p>
            <a:pPr marL="285750" indent="-285750">
              <a:buFont typeface="Arial"/>
              <a:buChar char="•"/>
            </a:pPr>
            <a:r>
              <a:rPr lang="en-US" sz="2650">
                <a:latin typeface="Calibri Light"/>
                <a:cs typeface="Calibri Light"/>
              </a:rPr>
              <a:t>a) </a:t>
            </a:r>
            <a:r>
              <a:rPr lang="en-US" sz="2650">
                <a:latin typeface="Consolas"/>
                <a:cs typeface="Calibri Light"/>
              </a:rPr>
              <a:t>&lt;input&gt;</a:t>
            </a:r>
            <a:endParaRPr lang="en-US"/>
          </a:p>
          <a:p>
            <a:pPr marL="285750" indent="-285750">
              <a:buFont typeface="Arial"/>
              <a:buChar char="•"/>
            </a:pPr>
            <a:r>
              <a:rPr lang="en-US" sz="2650" dirty="0">
                <a:latin typeface="Calibri Light"/>
                <a:cs typeface="Calibri Light"/>
              </a:rPr>
              <a:t>b) </a:t>
            </a:r>
            <a:r>
              <a:rPr lang="en-US" sz="2650" dirty="0">
                <a:latin typeface="Consolas"/>
                <a:cs typeface="Calibri Light"/>
              </a:rPr>
              <a:t>&lt;select&gt;</a:t>
            </a:r>
            <a:endParaRPr lang="en-US" dirty="0"/>
          </a:p>
          <a:p>
            <a:pPr marL="285750" indent="-285750">
              <a:buFont typeface="Arial"/>
              <a:buChar char="•"/>
            </a:pPr>
            <a:r>
              <a:rPr lang="en-US" sz="2650" dirty="0">
                <a:latin typeface="Calibri Light"/>
                <a:cs typeface="Calibri Light"/>
              </a:rPr>
              <a:t>c) </a:t>
            </a:r>
            <a:r>
              <a:rPr lang="en-US" sz="2650" dirty="0">
                <a:latin typeface="Consolas"/>
                <a:cs typeface="Calibri Light"/>
              </a:rPr>
              <a:t>&lt;</a:t>
            </a:r>
            <a:r>
              <a:rPr lang="en-US" sz="2650" dirty="0" err="1">
                <a:latin typeface="Consolas"/>
                <a:cs typeface="Calibri Light"/>
              </a:rPr>
              <a:t>textarea</a:t>
            </a:r>
            <a:r>
              <a:rPr lang="en-US" sz="2650" dirty="0">
                <a:latin typeface="Consolas"/>
                <a:cs typeface="Calibri Light"/>
              </a:rPr>
              <a:t>&gt;</a:t>
            </a:r>
            <a:endParaRPr lang="en-US" dirty="0"/>
          </a:p>
          <a:p>
            <a:pPr marL="285750" indent="-285750">
              <a:buFont typeface="Arial"/>
              <a:buChar char="•"/>
            </a:pPr>
            <a:r>
              <a:rPr lang="en-US" sz="2650" dirty="0">
                <a:latin typeface="Calibri Light"/>
                <a:cs typeface="Calibri Light"/>
              </a:rPr>
              <a:t>d) </a:t>
            </a:r>
            <a:r>
              <a:rPr lang="en-US" sz="2650" dirty="0">
                <a:latin typeface="Consolas"/>
                <a:cs typeface="Calibri Light"/>
              </a:rPr>
              <a:t>&lt;dropdown&gt;</a:t>
            </a:r>
            <a:endParaRPr lang="en-US" dirty="0"/>
          </a:p>
          <a:p>
            <a:endParaRPr lang="en-US" sz="2650" dirty="0">
              <a:latin typeface="Calibri Light"/>
              <a:cs typeface="Calibri Light"/>
            </a:endParaRPr>
          </a:p>
          <a:p>
            <a:endParaRPr lang="en-US" sz="2650" dirty="0"/>
          </a:p>
        </p:txBody>
      </p:sp>
    </p:spTree>
    <p:extLst>
      <p:ext uri="{BB962C8B-B14F-4D97-AF65-F5344CB8AC3E}">
        <p14:creationId xmlns:p14="http://schemas.microsoft.com/office/powerpoint/2010/main" val="72394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Which CSS property is used to add a smooth color and size change when hovering over the submit button?</a:t>
            </a:r>
            <a:endParaRPr lang="en-US" dirty="0"/>
          </a:p>
          <a:p>
            <a:pPr marL="285750" indent="-285750">
              <a:buFont typeface="Arial"/>
              <a:buChar char="•"/>
            </a:pPr>
            <a:r>
              <a:rPr lang="en-US" sz="2650" dirty="0">
                <a:latin typeface="Calibri Light"/>
                <a:cs typeface="Calibri Light"/>
              </a:rPr>
              <a:t>a) </a:t>
            </a:r>
            <a:r>
              <a:rPr lang="en-US" sz="2650" dirty="0">
                <a:latin typeface="Consolas"/>
                <a:cs typeface="Calibri Light"/>
              </a:rPr>
              <a:t>box-shadow</a:t>
            </a:r>
            <a:endParaRPr lang="en-US" dirty="0"/>
          </a:p>
          <a:p>
            <a:pPr marL="285750" indent="-285750">
              <a:buFont typeface="Arial"/>
              <a:buChar char="•"/>
            </a:pPr>
            <a:r>
              <a:rPr lang="en-US" sz="2650" dirty="0">
                <a:latin typeface="Calibri Light"/>
                <a:cs typeface="Calibri Light"/>
              </a:rPr>
              <a:t>b) </a:t>
            </a:r>
            <a:r>
              <a:rPr lang="en-US" sz="2650" dirty="0">
                <a:latin typeface="Consolas"/>
                <a:cs typeface="Calibri Light"/>
              </a:rPr>
              <a:t>transition</a:t>
            </a:r>
            <a:endParaRPr lang="en-US" dirty="0"/>
          </a:p>
          <a:p>
            <a:pPr marL="285750" indent="-285750">
              <a:buFont typeface="Arial"/>
              <a:buChar char="•"/>
            </a:pPr>
            <a:r>
              <a:rPr lang="en-US" sz="2650" dirty="0">
                <a:latin typeface="Calibri Light"/>
                <a:cs typeface="Calibri Light"/>
              </a:rPr>
              <a:t>c) </a:t>
            </a:r>
            <a:r>
              <a:rPr lang="en-US" sz="2650" dirty="0">
                <a:latin typeface="Consolas"/>
                <a:cs typeface="Calibri Light"/>
              </a:rPr>
              <a:t>hover-effect</a:t>
            </a:r>
            <a:endParaRPr lang="en-US" dirty="0"/>
          </a:p>
          <a:p>
            <a:pPr marL="285750" indent="-285750">
              <a:buFont typeface="Arial"/>
              <a:buChar char="•"/>
            </a:pPr>
            <a:r>
              <a:rPr lang="en-US" sz="2650" dirty="0">
                <a:latin typeface="Calibri Light"/>
                <a:cs typeface="Calibri Light"/>
              </a:rPr>
              <a:t>d) </a:t>
            </a:r>
            <a:r>
              <a:rPr lang="en-US" sz="2650" dirty="0">
                <a:latin typeface="Consolas"/>
                <a:cs typeface="Calibri Light"/>
              </a:rPr>
              <a:t>color-change</a:t>
            </a:r>
            <a:endParaRPr lang="en-US" dirty="0"/>
          </a:p>
          <a:p>
            <a:endParaRPr lang="en-US" sz="2650" dirty="0"/>
          </a:p>
        </p:txBody>
      </p:sp>
    </p:spTree>
    <p:extLst>
      <p:ext uri="{BB962C8B-B14F-4D97-AF65-F5344CB8AC3E}">
        <p14:creationId xmlns:p14="http://schemas.microsoft.com/office/powerpoint/2010/main" val="2249706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What is the purpose of the </a:t>
            </a:r>
            <a:r>
              <a:rPr lang="en-US" sz="2650" dirty="0">
                <a:latin typeface="Consolas"/>
                <a:cs typeface="Calibri Light"/>
              </a:rPr>
              <a:t>required</a:t>
            </a:r>
            <a:r>
              <a:rPr lang="en-US" sz="2650" dirty="0">
                <a:latin typeface="Calibri Light"/>
                <a:cs typeface="Calibri Light"/>
              </a:rPr>
              <a:t> attribute in the </a:t>
            </a:r>
            <a:r>
              <a:rPr lang="en-US" sz="2650" dirty="0">
                <a:latin typeface="Consolas"/>
                <a:cs typeface="Calibri Light"/>
              </a:rPr>
              <a:t>&lt;input&gt;</a:t>
            </a:r>
            <a:r>
              <a:rPr lang="en-US" sz="2650" dirty="0">
                <a:latin typeface="Calibri Light"/>
                <a:cs typeface="Calibri Light"/>
              </a:rPr>
              <a:t> and </a:t>
            </a:r>
            <a:r>
              <a:rPr lang="en-US" sz="2650" dirty="0">
                <a:latin typeface="Consolas"/>
                <a:cs typeface="Calibri Light"/>
              </a:rPr>
              <a:t>&lt;select&gt;</a:t>
            </a:r>
            <a:r>
              <a:rPr lang="en-US" sz="2650" dirty="0">
                <a:latin typeface="Calibri Light"/>
                <a:cs typeface="Calibri Light"/>
              </a:rPr>
              <a:t> fields?</a:t>
            </a:r>
            <a:endParaRPr lang="en-US" dirty="0"/>
          </a:p>
          <a:p>
            <a:pPr marL="285750" indent="-285750">
              <a:buFont typeface="Arial"/>
              <a:buChar char="•"/>
            </a:pPr>
            <a:r>
              <a:rPr lang="en-US" sz="2650" dirty="0">
                <a:latin typeface="Calibri Light"/>
                <a:cs typeface="Calibri Light"/>
              </a:rPr>
              <a:t>a) It sets a default value for the field.</a:t>
            </a:r>
            <a:endParaRPr lang="en-US" dirty="0"/>
          </a:p>
          <a:p>
            <a:pPr marL="285750" indent="-285750">
              <a:buFont typeface="Arial"/>
              <a:buChar char="•"/>
            </a:pPr>
            <a:r>
              <a:rPr lang="en-US" sz="2650" dirty="0">
                <a:latin typeface="Calibri Light"/>
                <a:cs typeface="Calibri Light"/>
              </a:rPr>
              <a:t>b) It ensures the field is optional.</a:t>
            </a:r>
            <a:endParaRPr lang="en-US" dirty="0"/>
          </a:p>
          <a:p>
            <a:pPr marL="285750" indent="-285750">
              <a:buFont typeface="Arial"/>
              <a:buChar char="•"/>
            </a:pPr>
            <a:r>
              <a:rPr lang="en-US" sz="2650" dirty="0">
                <a:latin typeface="Calibri Light"/>
                <a:cs typeface="Calibri Light"/>
              </a:rPr>
              <a:t>c) It requires the user to fill out the field before submitting the form.</a:t>
            </a:r>
            <a:endParaRPr lang="en-US" dirty="0"/>
          </a:p>
          <a:p>
            <a:pPr marL="285750" indent="-285750">
              <a:buFont typeface="Arial"/>
              <a:buChar char="•"/>
            </a:pPr>
            <a:r>
              <a:rPr lang="en-US" sz="2650" dirty="0">
                <a:latin typeface="Calibri Light"/>
                <a:cs typeface="Calibri Light"/>
              </a:rPr>
              <a:t>d) It changes the field's color.</a:t>
            </a:r>
            <a:endParaRPr lang="en-US" dirty="0"/>
          </a:p>
          <a:p>
            <a:endParaRPr lang="en-US" sz="2650" dirty="0"/>
          </a:p>
        </p:txBody>
      </p:sp>
    </p:spTree>
    <p:extLst>
      <p:ext uri="{BB962C8B-B14F-4D97-AF65-F5344CB8AC3E}">
        <p14:creationId xmlns:p14="http://schemas.microsoft.com/office/powerpoint/2010/main" val="1889128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In the preferred time selection, what are the three dropdown fields used for?</a:t>
            </a:r>
            <a:endParaRPr lang="en-US" dirty="0"/>
          </a:p>
          <a:p>
            <a:pPr marL="285750" indent="-285750">
              <a:buFont typeface="Arial"/>
              <a:buChar char="•"/>
            </a:pPr>
            <a:r>
              <a:rPr lang="en-US" sz="2650" dirty="0">
                <a:latin typeface="Calibri Light"/>
                <a:cs typeface="Calibri Light"/>
              </a:rPr>
              <a:t>a) Date, month, year</a:t>
            </a:r>
            <a:endParaRPr lang="en-US" dirty="0"/>
          </a:p>
          <a:p>
            <a:pPr marL="285750" indent="-285750">
              <a:buFont typeface="Arial"/>
              <a:buChar char="•"/>
            </a:pPr>
            <a:r>
              <a:rPr lang="en-US" sz="2650" dirty="0">
                <a:latin typeface="Calibri Light"/>
                <a:cs typeface="Calibri Light"/>
              </a:rPr>
              <a:t>b) Hours, minutes, seconds</a:t>
            </a:r>
            <a:endParaRPr lang="en-US" dirty="0"/>
          </a:p>
          <a:p>
            <a:pPr marL="285750" indent="-285750">
              <a:buFont typeface="Arial"/>
              <a:buChar char="•"/>
            </a:pPr>
            <a:r>
              <a:rPr lang="en-US" sz="2650" dirty="0">
                <a:latin typeface="Calibri Light"/>
                <a:cs typeface="Calibri Light"/>
              </a:rPr>
              <a:t>c) Hour, minute, AM/PM</a:t>
            </a:r>
            <a:endParaRPr lang="en-US" dirty="0"/>
          </a:p>
          <a:p>
            <a:pPr marL="285750" indent="-285750">
              <a:buFont typeface="Arial"/>
              <a:buChar char="•"/>
            </a:pPr>
            <a:r>
              <a:rPr lang="en-US" sz="2650" dirty="0">
                <a:latin typeface="Calibri Light"/>
                <a:cs typeface="Calibri Light"/>
              </a:rPr>
              <a:t>d) Start time, end time, time zone</a:t>
            </a:r>
            <a:endParaRPr lang="en-US" dirty="0"/>
          </a:p>
          <a:p>
            <a:endParaRPr lang="en-US" sz="2650" dirty="0"/>
          </a:p>
        </p:txBody>
      </p:sp>
    </p:spTree>
    <p:extLst>
      <p:ext uri="{BB962C8B-B14F-4D97-AF65-F5344CB8AC3E}">
        <p14:creationId xmlns:p14="http://schemas.microsoft.com/office/powerpoint/2010/main" val="3891140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987DF9-29B6-F7E3-A8B9-1A975E695B65}"/>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FFFFFF"/>
                </a:solidFill>
                <a:latin typeface="+mj-lt"/>
                <a:ea typeface="+mj-ea"/>
                <a:cs typeface="+mj-cs"/>
              </a:rPr>
              <a:t>Eye Exercises</a:t>
            </a:r>
          </a:p>
        </p:txBody>
      </p:sp>
      <p:pic>
        <p:nvPicPr>
          <p:cNvPr id="4" name="Picture 3" descr="A cartoon of a child sitting at a desk with a computer and eyes&#10;&#10;Description automatically generated">
            <a:extLst>
              <a:ext uri="{FF2B5EF4-FFF2-40B4-BE49-F238E27FC236}">
                <a16:creationId xmlns:a16="http://schemas.microsoft.com/office/drawing/2014/main" id="{87837C1C-3B89-44A2-3EE5-92CC020AD927}"/>
              </a:ext>
            </a:extLst>
          </p:cNvPr>
          <p:cNvPicPr>
            <a:picLocks noChangeAspect="1"/>
          </p:cNvPicPr>
          <p:nvPr/>
        </p:nvPicPr>
        <p:blipFill>
          <a:blip r:embed="rId3"/>
          <a:stretch>
            <a:fillRect/>
          </a:stretch>
        </p:blipFill>
        <p:spPr>
          <a:xfrm>
            <a:off x="5383296" y="643466"/>
            <a:ext cx="5568739" cy="5568739"/>
          </a:xfrm>
          <a:prstGeom prst="rect">
            <a:avLst/>
          </a:prstGeom>
        </p:spPr>
      </p:pic>
      <p:pic>
        <p:nvPicPr>
          <p:cNvPr id="6" name="Picture 5" descr="MicrosoftTeams-image 3"/>
          <p:cNvPicPr>
            <a:picLocks noChangeAspect="1"/>
          </p:cNvPicPr>
          <p:nvPr/>
        </p:nvPicPr>
        <p:blipFill>
          <a:blip r:embed="rId4">
            <a:alphaModFix amt="80000"/>
          </a:blip>
          <a:stretch>
            <a:fillRect/>
          </a:stretch>
        </p:blipFill>
        <p:spPr>
          <a:xfrm>
            <a:off x="10512213" y="5839214"/>
            <a:ext cx="1332653" cy="739140"/>
          </a:xfrm>
          <a:prstGeom prst="rect">
            <a:avLst/>
          </a:prstGeom>
        </p:spPr>
      </p:pic>
    </p:spTree>
    <p:extLst>
      <p:ext uri="{BB962C8B-B14F-4D97-AF65-F5344CB8AC3E}">
        <p14:creationId xmlns:p14="http://schemas.microsoft.com/office/powerpoint/2010/main" val="675237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339805" y="4984203"/>
            <a:ext cx="4716810" cy="706787"/>
          </a:xfrm>
          <a:prstGeom prst="rect">
            <a:avLst/>
          </a:prstGeom>
        </p:spPr>
        <p:txBody>
          <a:bodyPr spcFirstLastPara="1" vert="horz" lIns="91440" tIns="45720" rIns="91440" bIns="45720" rtlCol="0" anchor="b"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4000" b="1" kern="1200">
                <a:solidFill>
                  <a:schemeClr val="tx1"/>
                </a:solidFill>
                <a:latin typeface="+mj-lt"/>
                <a:ea typeface="+mj-ea"/>
                <a:cs typeface="+mj-cs"/>
              </a:rPr>
              <a:t>What have we learnt?</a:t>
            </a:r>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3"/>
          <a:srcRect l="20232" r="21649" b="-1835"/>
          <a:stretch/>
        </p:blipFill>
        <p:spPr>
          <a:xfrm>
            <a:off x="571174" y="1159411"/>
            <a:ext cx="3876165" cy="382035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5221026" y="429113"/>
            <a:ext cx="6627329" cy="56712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buChar char="•"/>
            </a:pPr>
            <a:r>
              <a:rPr lang="en-US" sz="2500" b="1" kern="1200" dirty="0">
                <a:solidFill>
                  <a:schemeClr val="tx1"/>
                </a:solidFill>
                <a:ea typeface="+mn-ea"/>
              </a:rPr>
              <a:t>Dropdown menus:</a:t>
            </a:r>
            <a:r>
              <a:rPr lang="en-US" sz="2500" kern="1200" dirty="0">
                <a:solidFill>
                  <a:schemeClr val="tx1"/>
                </a:solidFill>
                <a:ea typeface="+mn-ea"/>
              </a:rPr>
              <a:t> We added functionality with select fields for phone numbers, time zones, and preferred time selection, making the form more user-friendly and customizable.</a:t>
            </a:r>
          </a:p>
          <a:p>
            <a:endParaRPr lang="en-US" sz="2500" kern="1200" dirty="0">
              <a:solidFill>
                <a:schemeClr val="tx1"/>
              </a:solidFill>
              <a:ea typeface="+mn-ea"/>
            </a:endParaRPr>
          </a:p>
          <a:p>
            <a:pPr marL="285750" indent="-285750">
              <a:buFont typeface="Arial"/>
              <a:buChar char="•"/>
            </a:pPr>
            <a:r>
              <a:rPr lang="en-US" sz="2500" b="1" kern="1200" dirty="0">
                <a:solidFill>
                  <a:schemeClr val="tx1"/>
                </a:solidFill>
                <a:ea typeface="+mn-ea"/>
              </a:rPr>
              <a:t>Hover and focus effects:</a:t>
            </a:r>
            <a:r>
              <a:rPr lang="en-US" sz="2500" kern="1200" dirty="0">
                <a:solidFill>
                  <a:schemeClr val="tx1"/>
                </a:solidFill>
                <a:ea typeface="+mn-ea"/>
              </a:rPr>
              <a:t> Enhanced user interaction by providing clear visual cues when interacting with buttons and input fields.</a:t>
            </a:r>
            <a:endParaRPr lang="en-US" sz="2500" dirty="0">
              <a:solidFill>
                <a:schemeClr val="tx1"/>
              </a:solidFill>
              <a:ea typeface="+mn-ea"/>
            </a:endParaRPr>
          </a:p>
          <a:p>
            <a:pPr marL="285750" indent="-285750">
              <a:buChar char="•"/>
            </a:pPr>
            <a:endParaRPr lang="en-US" sz="2500" b="1" kern="1200" dirty="0">
              <a:solidFill>
                <a:schemeClr val="tx1"/>
              </a:solidFill>
              <a:ea typeface="+mn-ea"/>
            </a:endParaRPr>
          </a:p>
          <a:p>
            <a:pPr marL="285750" indent="-285750">
              <a:buChar char="•"/>
            </a:pPr>
            <a:r>
              <a:rPr lang="en-US" sz="2500" b="1" kern="1200" dirty="0">
                <a:solidFill>
                  <a:schemeClr val="tx1"/>
                </a:solidFill>
                <a:ea typeface="+mn-ea"/>
              </a:rPr>
              <a:t>Icons for clarity:</a:t>
            </a:r>
            <a:r>
              <a:rPr lang="en-US" sz="2500" kern="1200" dirty="0">
                <a:solidFill>
                  <a:schemeClr val="tx1"/>
                </a:solidFill>
                <a:ea typeface="+mn-ea"/>
              </a:rPr>
              <a:t> Integrated icons to guide users through the form and make it easier to understand each section.</a:t>
            </a:r>
            <a:endParaRPr lang="en-US" sz="2500">
              <a:solidFill>
                <a:schemeClr val="tx1"/>
              </a:solidFill>
              <a:ea typeface="+mn-ea"/>
            </a:endParaRPr>
          </a:p>
          <a:p>
            <a:endParaRPr lang="en-US" sz="2500" b="1" kern="1200" dirty="0">
              <a:solidFill>
                <a:schemeClr val="tx1"/>
              </a:solidFill>
              <a:ea typeface="+mn-ea"/>
            </a:endParaRPr>
          </a:p>
          <a:p>
            <a:endParaRPr lang="en-US" sz="2500" b="1" kern="1200" dirty="0">
              <a:solidFill>
                <a:schemeClr val="tx1"/>
              </a:solidFill>
              <a:ea typeface="+mn-ea"/>
            </a:endParaRP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589683" y="609600"/>
            <a:ext cx="4143030" cy="133083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4100" kern="1200">
                <a:solidFill>
                  <a:schemeClr val="tx1"/>
                </a:solidFill>
                <a:latin typeface="+mj-lt"/>
                <a:ea typeface="+mj-ea"/>
                <a:cs typeface="+mj-cs"/>
                <a:sym typeface="+mn-ea"/>
              </a:rPr>
              <a:t>Think Before You Click!</a:t>
            </a:r>
            <a:endParaRPr lang="en-US" sz="4100" kern="1200">
              <a:solidFill>
                <a:schemeClr val="tx1"/>
              </a:solidFill>
              <a:latin typeface="+mj-lt"/>
              <a:ea typeface="+mj-ea"/>
              <a:cs typeface="+mj-cs"/>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593327" y="1949687"/>
            <a:ext cx="4139438" cy="4268019"/>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228600">
              <a:lnSpc>
                <a:spcPct val="90000"/>
              </a:lnSpc>
              <a:spcAft>
                <a:spcPts val="600"/>
              </a:spcAft>
              <a:buFont typeface="Arial" panose="020B0604020202020204" pitchFamily="34" charset="0"/>
              <a:buChar char="•"/>
            </a:pPr>
            <a:endParaRPr lang="en-US" sz="24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Always be careful when clicking on links, especially from unknown emails, messages, or websites. Cybercriminals often use links to trick you into downloading harmful files or revealing personal information. If something looks suspicious, don’t click—check with an adult first!</a:t>
            </a:r>
            <a:endParaRPr lang="en-US" sz="24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2400" b="1" kern="1200" dirty="0">
                <a:solidFill>
                  <a:schemeClr val="tx1"/>
                </a:solidFill>
                <a:latin typeface="+mn-lt"/>
                <a:ea typeface="+mn-ea"/>
                <a:cs typeface="+mn-cs"/>
              </a:rPr>
              <a:t>Stay safe online!</a:t>
            </a:r>
            <a:endParaRPr lang="en-US" sz="2400" kern="1200" dirty="0">
              <a:solidFill>
                <a:schemeClr val="tx1"/>
              </a:solidFill>
              <a:latin typeface="+mn-lt"/>
              <a:ea typeface="+mn-ea"/>
              <a:cs typeface="Calibri"/>
            </a:endParaRPr>
          </a:p>
          <a:p>
            <a:pPr marL="0"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Calibri"/>
            </a:endParaRPr>
          </a:p>
        </p:txBody>
      </p:sp>
      <p:pic>
        <p:nvPicPr>
          <p:cNvPr id="10" name="Picture 9" descr="A poster of a person in front of a computer&#10;&#10;Description automatically generated">
            <a:extLst>
              <a:ext uri="{FF2B5EF4-FFF2-40B4-BE49-F238E27FC236}">
                <a16:creationId xmlns:a16="http://schemas.microsoft.com/office/drawing/2014/main" id="{A497C847-A117-FA77-1A90-6699FD1907D5}"/>
              </a:ext>
            </a:extLst>
          </p:cNvPr>
          <p:cNvPicPr>
            <a:picLocks noChangeAspect="1"/>
          </p:cNvPicPr>
          <p:nvPr/>
        </p:nvPicPr>
        <p:blipFill>
          <a:blip r:embed="rId3"/>
          <a:srcRect r="3" b="5329"/>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6" name="Picture 5" descr="MicrosoftTeams-image 3"/>
          <p:cNvPicPr>
            <a:picLocks noChangeAspect="1"/>
          </p:cNvPicPr>
          <p:nvPr/>
        </p:nvPicPr>
        <p:blipFill>
          <a:blip r:embed="rId4">
            <a:alphaModFix amt="80000"/>
          </a:blip>
          <a:stretch>
            <a:fillRect/>
          </a:stretch>
        </p:blipFill>
        <p:spPr>
          <a:xfrm>
            <a:off x="10512213" y="5839214"/>
            <a:ext cx="1332653" cy="739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5">
            <a:extLst>
              <a:ext uri="{FF2B5EF4-FFF2-40B4-BE49-F238E27FC236}">
                <a16:creationId xmlns:a16="http://schemas.microsoft.com/office/drawing/2014/main" id="{4661C08A-85E2-9964-C8E6-A60E1A551998}"/>
              </a:ext>
            </a:extLst>
          </p:cNvPr>
          <p:cNvSpPr txBox="1">
            <a:spLocks/>
          </p:cNvSpPr>
          <p:nvPr/>
        </p:nvSpPr>
        <p:spPr>
          <a:xfrm>
            <a:off x="572493" y="238539"/>
            <a:ext cx="11018520" cy="1434415"/>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5400" kern="1200" dirty="0">
                <a:solidFill>
                  <a:schemeClr val="tx1"/>
                </a:solidFill>
                <a:ea typeface="+mj-ea"/>
              </a:rPr>
              <a:t>The Missing Dessert</a:t>
            </a:r>
            <a:endParaRPr lang="en-US" dirty="0">
              <a:solidFill>
                <a:schemeClr val="tx1"/>
              </a:solidFill>
              <a:ea typeface="+mj-ea"/>
              <a:cs typeface="+mj-cs"/>
            </a:endParaRPr>
          </a:p>
        </p:txBody>
      </p:sp>
      <p:sp>
        <p:nvSpPr>
          <p:cNvPr id="7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A853114-186B-A54D-7340-0D43CC56C1ED}"/>
              </a:ext>
            </a:extLst>
          </p:cNvPr>
          <p:cNvSpPr txBox="1"/>
          <p:nvPr/>
        </p:nvSpPr>
        <p:spPr>
          <a:xfrm>
            <a:off x="572493" y="2071316"/>
            <a:ext cx="6713552"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buFont typeface="Arial" panose="020B0604020202020204" pitchFamily="34" charset="0"/>
              <a:buChar char="•"/>
            </a:pPr>
            <a:r>
              <a:rPr lang="en-US" sz="2200" kern="1200" dirty="0">
                <a:solidFill>
                  <a:schemeClr val="tx1"/>
                </a:solidFill>
                <a:ea typeface="+mn-ea"/>
              </a:rPr>
              <a:t>At the royal banquet, the grand dessert—an enormous cake—suddenly vanished just before it was served. Everyone was puzzled! The king called upon his wisest advisor, Zara, to solve the mystery.</a:t>
            </a:r>
            <a:endParaRPr lang="en-US" dirty="0">
              <a:solidFill>
                <a:schemeClr val="tx1"/>
              </a:solidFill>
              <a:ea typeface="+mn-ea"/>
              <a:cs typeface="+mn-cs"/>
            </a:endParaRPr>
          </a:p>
          <a:p>
            <a:pPr>
              <a:buFont typeface="Arial" panose="020B0604020202020204" pitchFamily="34" charset="0"/>
              <a:buChar char="•"/>
            </a:pPr>
            <a:endParaRPr lang="en-US" sz="2200" kern="1200" dirty="0">
              <a:solidFill>
                <a:schemeClr val="tx1"/>
              </a:solidFill>
              <a:ea typeface="+mn-ea"/>
            </a:endParaRPr>
          </a:p>
          <a:p>
            <a:pPr>
              <a:buFont typeface="Arial" panose="020B0604020202020204" pitchFamily="34" charset="0"/>
              <a:buChar char="•"/>
            </a:pPr>
            <a:r>
              <a:rPr lang="en-US" sz="2200" kern="1200" dirty="0">
                <a:solidFill>
                  <a:schemeClr val="tx1"/>
                </a:solidFill>
                <a:ea typeface="+mn-ea"/>
              </a:rPr>
              <a:t>Zara found a single clue: </a:t>
            </a:r>
            <a:r>
              <a:rPr lang="en-US" sz="2200" i="1" kern="1200" dirty="0">
                <a:solidFill>
                  <a:schemeClr val="tx1"/>
                </a:solidFill>
                <a:ea typeface="+mn-ea"/>
              </a:rPr>
              <a:t>"I have cities, but no houses. I have mountains, but no trees. I have water, but no fish. What am I?"</a:t>
            </a:r>
            <a:endParaRPr lang="en-US" dirty="0">
              <a:solidFill>
                <a:schemeClr val="tx1"/>
              </a:solidFill>
              <a:ea typeface="+mn-ea"/>
            </a:endParaRPr>
          </a:p>
          <a:p>
            <a:endParaRPr lang="en-US" sz="2200" kern="1200" dirty="0">
              <a:solidFill>
                <a:schemeClr val="tx1"/>
              </a:solidFill>
              <a:ea typeface="+mn-ea"/>
            </a:endParaRPr>
          </a:p>
          <a:p>
            <a:pPr>
              <a:buFont typeface="Arial" panose="020B0604020202020204" pitchFamily="34" charset="0"/>
            </a:pPr>
            <a:r>
              <a:rPr lang="en-US" sz="2200" kern="1200" dirty="0">
                <a:solidFill>
                  <a:schemeClr val="tx1"/>
                </a:solidFill>
                <a:ea typeface="+mn-ea"/>
              </a:rPr>
              <a:t>Riddle: </a:t>
            </a:r>
            <a:r>
              <a:rPr lang="en-US" sz="2200" b="1" kern="1200" dirty="0">
                <a:solidFill>
                  <a:schemeClr val="tx1"/>
                </a:solidFill>
                <a:ea typeface="+mn-ea"/>
              </a:rPr>
              <a:t>Can you help Zara figure out this clue to find the missing dessert?</a:t>
            </a:r>
            <a:endParaRPr lang="en-US" b="1" dirty="0">
              <a:solidFill>
                <a:schemeClr val="tx1"/>
              </a:solidFill>
              <a:ea typeface="+mn-ea"/>
            </a:endParaRPr>
          </a:p>
          <a:p>
            <a:pPr indent="-228600">
              <a:lnSpc>
                <a:spcPct val="90000"/>
              </a:lnSpc>
              <a:spcAft>
                <a:spcPts val="600"/>
              </a:spcAft>
              <a:buFont typeface="Arial" panose="020B0604020202020204" pitchFamily="34" charset="0"/>
              <a:buChar char="•"/>
            </a:pPr>
            <a:endParaRPr lang="en-US" sz="2200" kern="1200" dirty="0">
              <a:solidFill>
                <a:schemeClr val="tx1"/>
              </a:solidFill>
              <a:latin typeface="+mn-lt"/>
              <a:ea typeface="+mn-ea"/>
              <a:cs typeface="Calibri"/>
            </a:endParaRPr>
          </a:p>
        </p:txBody>
      </p:sp>
      <p:pic>
        <p:nvPicPr>
          <p:cNvPr id="2" name="Picture 1" descr="A cartoon of a king and two boys&#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3"/>
          <a:srcRect l="1897" r="1897"/>
          <a:stretch/>
        </p:blipFill>
        <p:spPr>
          <a:xfrm>
            <a:off x="7675658" y="2093976"/>
            <a:ext cx="3941064" cy="4096512"/>
          </a:xfrm>
          <a:prstGeom prst="rect">
            <a:avLst/>
          </a:prstGeom>
        </p:spPr>
      </p:pic>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596782E-ED2E-BAE3-070B-2AB8A7141829}"/>
              </a:ext>
            </a:extLst>
          </p:cNvPr>
          <p:cNvPicPr>
            <a:picLocks noChangeAspect="1"/>
          </p:cNvPicPr>
          <p:nvPr/>
        </p:nvPicPr>
        <p:blipFill>
          <a:blip r:embed="rId3"/>
          <a:srcRect t="781" b="781"/>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523875" y="5317240"/>
            <a:ext cx="11210925" cy="744836"/>
          </a:xfrm>
          <a:prstGeom prst="ellipse">
            <a:avLst/>
          </a:prstGeom>
        </p:spPr>
        <p:txBody>
          <a:bodyPr vert="horz" lIns="91440" tIns="45720" rIns="91440" bIns="45720" rtlCol="0" anchor="ctr">
            <a:normAutofit fontScale="90000"/>
          </a:bodyPr>
          <a:lstStyle/>
          <a:p>
            <a:pPr algn="ctr">
              <a:lnSpc>
                <a:spcPct val="90000"/>
              </a:lnSpc>
              <a:spcBef>
                <a:spcPct val="0"/>
              </a:spcBef>
            </a:pPr>
            <a:r>
              <a:rPr lang="en-US" sz="3100" b="1" kern="1200" dirty="0">
                <a:solidFill>
                  <a:schemeClr val="tx1">
                    <a:lumMod val="85000"/>
                    <a:lumOff val="15000"/>
                  </a:schemeClr>
                </a:solidFill>
                <a:latin typeface="Calibri Light"/>
                <a:ea typeface="+mj-ea"/>
                <a:cs typeface="Calibri Light"/>
              </a:rPr>
              <a:t>Implementation of Advanced Fields and Interactive Elements</a:t>
            </a:r>
            <a:endParaRPr lang="en-US" sz="3100" b="1" kern="1200" dirty="0">
              <a:solidFill>
                <a:schemeClr val="tx1">
                  <a:lumMod val="85000"/>
                  <a:lumOff val="15000"/>
                </a:schemeClr>
              </a:solidFill>
              <a:ea typeface="+mj-ea"/>
              <a:cs typeface="Calibri Light"/>
            </a:endParaRPr>
          </a:p>
        </p:txBody>
      </p:sp>
      <p:cxnSp>
        <p:nvCxnSpPr>
          <p:cNvPr id="31" name="Straight Connector 3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MicrosoftTeams-image 3"/>
          <p:cNvPicPr>
            <a:picLocks noChangeAspect="1"/>
          </p:cNvPicPr>
          <p:nvPr/>
        </p:nvPicPr>
        <p:blipFill>
          <a:blip r:embed="rId4">
            <a:alphaModFix amt="80000"/>
          </a:blip>
          <a:stretch>
            <a:fillRect/>
          </a:stretch>
        </p:blipFill>
        <p:spPr>
          <a:xfrm>
            <a:off x="10397194" y="5335278"/>
            <a:ext cx="1332653" cy="739140"/>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ntact form&#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3"/>
          <a:srcRect l="253" t="255" r="930" b="65709"/>
          <a:stretch/>
        </p:blipFill>
        <p:spPr>
          <a:xfrm>
            <a:off x="20" y="10"/>
            <a:ext cx="12047713" cy="5491844"/>
          </a:xfrm>
          <a:prstGeom prst="rect">
            <a:avLst/>
          </a:prstGeom>
          <a:effectLst>
            <a:outerShdw blurRad="596900" dist="330200" dir="8820000" sx="87000" sy="87000" algn="ctr" rotWithShape="0">
              <a:srgbClr val="000000">
                <a:alpha val="29000"/>
              </a:srgbClr>
            </a:outerShdw>
          </a:effectLst>
        </p:spPr>
      </p:pic>
      <p:sp useBgFill="1">
        <p:nvSpPr>
          <p:cNvPr id="33" name="Rectangle 3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589556" y="5746071"/>
            <a:ext cx="7015499" cy="8522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2300" b="1" kern="1200" dirty="0">
                <a:solidFill>
                  <a:schemeClr val="tx1"/>
                </a:solidFill>
                <a:latin typeface="+mj-lt"/>
                <a:ea typeface="+mj-ea"/>
                <a:cs typeface="+mj-cs"/>
              </a:rPr>
              <a:t>Project – Contact Us Form</a:t>
            </a:r>
          </a:p>
        </p:txBody>
      </p:sp>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4">
            <a:alphaModFix amt="80000"/>
          </a:blip>
          <a:stretch>
            <a:fillRect/>
          </a:stretch>
        </p:blipFill>
        <p:spPr>
          <a:xfrm>
            <a:off x="10512213" y="5782998"/>
            <a:ext cx="1332653" cy="739140"/>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Phone Number Field with Country Code Dropdown (HTML)</a:t>
            </a:r>
            <a:endParaRPr lang="en-US" dirty="0">
              <a:solidFill>
                <a:schemeClr val="bg1"/>
              </a:solidFill>
              <a:ea typeface="+mj-ea"/>
              <a:cs typeface="+mj-cs"/>
            </a:endParaRPr>
          </a:p>
        </p:txBody>
      </p:sp>
      <p:pic>
        <p:nvPicPr>
          <p:cNvPr id="2" name="Picture 1" descr="A screen shot of a computer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1743602" y="1545632"/>
            <a:ext cx="8821290" cy="4877664"/>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136749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Time Zone Dropdown (HTML)</a:t>
            </a:r>
            <a:endParaRPr lang="en-US" dirty="0">
              <a:ea typeface="+mj-ea"/>
              <a:cs typeface="+mj-cs"/>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781065" y="1430577"/>
            <a:ext cx="6730507" cy="4998515"/>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20115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Preferred Time Selector (HTML)</a:t>
            </a:r>
            <a:endParaRPr lang="en-US" dirty="0">
              <a:ea typeface="+mj-ea"/>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3469103" y="1483437"/>
            <a:ext cx="5259449" cy="5033478"/>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59825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104116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rPr>
              <a:t>Html  Structure  Done</a:t>
            </a:r>
            <a:endParaRPr lang="en-US" dirty="0"/>
          </a:p>
          <a:p>
            <a:pPr algn="ctr"/>
            <a:r>
              <a:rPr lang="en-US" sz="4000" b="1" dirty="0">
                <a:latin typeface="Calibri"/>
              </a:rPr>
              <a:t>Let's  Style  it  Now</a:t>
            </a:r>
          </a:p>
        </p:txBody>
      </p:sp>
    </p:spTree>
    <p:extLst>
      <p:ext uri="{BB962C8B-B14F-4D97-AF65-F5344CB8AC3E}">
        <p14:creationId xmlns:p14="http://schemas.microsoft.com/office/powerpoint/2010/main" val="27912028"/>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Props1.xml><?xml version="1.0" encoding="utf-8"?>
<ds:datastoreItem xmlns:ds="http://schemas.openxmlformats.org/officeDocument/2006/customXml" ds:itemID="{28ED2648-28F1-4091-B9B1-3C6DB528F635}">
  <ds:schemaRefs>
    <ds:schemaRef ds:uri="http://schemas.microsoft.com/sharepoint/v3/contenttype/forms"/>
  </ds:schemaRefs>
</ds:datastoreItem>
</file>

<file path=customXml/itemProps2.xml><?xml version="1.0" encoding="utf-8"?>
<ds:datastoreItem xmlns:ds="http://schemas.openxmlformats.org/officeDocument/2006/customXml" ds:itemID="{56FF05AB-B9FC-4A41-8709-40111FD63F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2E2A1F-2DA1-4DA8-AFE3-7311209CFEA3}">
  <ds:schemaRefs>
    <ds:schemaRef ds:uri="http://schemas.microsoft.com/office/2006/metadata/properties"/>
    <ds:schemaRef ds:uri="http://schemas.microsoft.com/office/infopath/2007/PartnerControls"/>
    <ds:schemaRef ds:uri="a0e9cd43-5391-4b3e-a421-e068dbec6dd9"/>
    <ds:schemaRef ds:uri="b51bb23c-05d6-44d0-9e15-b06f8dfc7336"/>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Website Design Consulting by Slidesgo</vt:lpstr>
      <vt:lpstr>WEB Development</vt:lpstr>
      <vt:lpstr>PowerPoint Presentation</vt:lpstr>
      <vt:lpstr>PowerPoint Presentation</vt:lpstr>
      <vt:lpstr>Implementation of Advanced Fields and Interactive Elements</vt:lpstr>
      <vt:lpstr>PowerPoint Presentation</vt:lpstr>
      <vt:lpstr>Phone Number Field with Country Code Dropdown (HTML)</vt:lpstr>
      <vt:lpstr>Time Zone Dropdown (HTML)</vt:lpstr>
      <vt:lpstr>Preferred Time Selector (HTML)</vt:lpstr>
      <vt:lpstr>PowerPoint Presentation</vt:lpstr>
      <vt:lpstr>Button Hover Effect (CSS)</vt:lpstr>
      <vt:lpstr>Input Field Focus Effect (CSS)</vt:lpstr>
      <vt:lpstr>Now it's your turn!</vt:lpstr>
      <vt:lpstr>PowerPoint Presentation</vt:lpstr>
      <vt:lpstr>PowerPoint Presentation</vt:lpstr>
      <vt:lpstr>PowerPoint Presentation</vt:lpstr>
      <vt:lpstr>PowerPoint Presentation</vt:lpstr>
      <vt:lpstr>PowerPoint Presentation</vt:lpstr>
      <vt:lpstr>PowerPoint Presentation</vt:lpstr>
      <vt:lpstr>Homework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6066</cp:revision>
  <dcterms:created xsi:type="dcterms:W3CDTF">2024-05-06T06:34:00Z</dcterms:created>
  <dcterms:modified xsi:type="dcterms:W3CDTF">2024-09-19T09:09:00Z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